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2" r:id="rId2"/>
    <p:sldId id="271" r:id="rId3"/>
    <p:sldId id="270" r:id="rId4"/>
    <p:sldId id="281" r:id="rId5"/>
    <p:sldId id="273" r:id="rId6"/>
    <p:sldId id="272" r:id="rId7"/>
    <p:sldId id="277" r:id="rId8"/>
    <p:sldId id="279" r:id="rId9"/>
    <p:sldId id="285" r:id="rId10"/>
    <p:sldId id="269" r:id="rId11"/>
    <p:sldId id="289" r:id="rId12"/>
    <p:sldId id="283" r:id="rId13"/>
    <p:sldId id="290" r:id="rId14"/>
    <p:sldId id="278" r:id="rId15"/>
    <p:sldId id="264" r:id="rId16"/>
    <p:sldId id="294" r:id="rId17"/>
    <p:sldId id="292" r:id="rId18"/>
    <p:sldId id="293" r:id="rId19"/>
    <p:sldId id="284" r:id="rId20"/>
  </p:sldIdLst>
  <p:sldSz cx="9144000" cy="5143500" type="screen16x9"/>
  <p:notesSz cx="6858000" cy="9144000"/>
  <p:custDataLst>
    <p:tags r:id="rId22"/>
  </p:custDataLst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81" autoAdjust="0"/>
    <p:restoredTop sz="94660"/>
  </p:normalViewPr>
  <p:slideViewPr>
    <p:cSldViewPr>
      <p:cViewPr varScale="1">
        <p:scale>
          <a:sx n="93" d="100"/>
          <a:sy n="93" d="100"/>
        </p:scale>
        <p:origin x="100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1E6F8-4DD0-4986-9F6F-9A999CE61547}" type="datetimeFigureOut">
              <a:rPr lang="bg-BG" smtClean="0"/>
              <a:t>10.12.2020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765E0-2B09-4350-9D38-1F2D42707D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645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765E0-2B09-4350-9D38-1F2D42707D2C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8226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E6F6-E0A1-4789-9DE4-99898D724AA3}" type="datetimeFigureOut">
              <a:rPr lang="bg-BG" smtClean="0"/>
              <a:t>10.12.2020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9B7-A40A-4530-9B40-0C547F62D2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976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E6F6-E0A1-4789-9DE4-99898D724AA3}" type="datetimeFigureOut">
              <a:rPr lang="bg-BG" smtClean="0"/>
              <a:t>10.12.2020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9B7-A40A-4530-9B40-0C547F62D2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082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E6F6-E0A1-4789-9DE4-99898D724AA3}" type="datetimeFigureOut">
              <a:rPr lang="bg-BG" smtClean="0"/>
              <a:t>10.12.2020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9B7-A40A-4530-9B40-0C547F62D2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1191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8950"/>
            <a:ext cx="8229600" cy="8572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3943350"/>
            <a:ext cx="8229600" cy="762000"/>
          </a:xfrm>
        </p:spPr>
        <p:txBody>
          <a:bodyPr numCol="2">
            <a:normAutofit/>
          </a:bodyPr>
          <a:lstStyle>
            <a:lvl1pPr>
              <a:buFont typeface="Wingdings" pitchFamily="2" charset="2"/>
              <a:buChar char="q"/>
              <a:defRPr sz="200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q"/>
              <a:defRPr sz="2000"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q"/>
              <a:defRPr sz="2000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q"/>
              <a:defRPr sz="2000"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q"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57200" y="285752"/>
            <a:ext cx="8229600" cy="44957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D86A-23B7-4044-A172-BD9CCA1E1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0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E6F6-E0A1-4789-9DE4-99898D724AA3}" type="datetimeFigureOut">
              <a:rPr lang="bg-BG" smtClean="0"/>
              <a:t>10.12.2020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9B7-A40A-4530-9B40-0C547F62D2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4399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E6F6-E0A1-4789-9DE4-99898D724AA3}" type="datetimeFigureOut">
              <a:rPr lang="bg-BG" smtClean="0"/>
              <a:t>10.12.2020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9B7-A40A-4530-9B40-0C547F62D2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166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E6F6-E0A1-4789-9DE4-99898D724AA3}" type="datetimeFigureOut">
              <a:rPr lang="bg-BG" smtClean="0"/>
              <a:t>10.12.2020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9B7-A40A-4530-9B40-0C547F62D2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626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E6F6-E0A1-4789-9DE4-99898D724AA3}" type="datetimeFigureOut">
              <a:rPr lang="bg-BG" smtClean="0"/>
              <a:t>10.12.2020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9B7-A40A-4530-9B40-0C547F62D2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643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E6F6-E0A1-4789-9DE4-99898D724AA3}" type="datetimeFigureOut">
              <a:rPr lang="bg-BG" smtClean="0"/>
              <a:t>10.12.2020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9B7-A40A-4530-9B40-0C547F62D2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8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E6F6-E0A1-4789-9DE4-99898D724AA3}" type="datetimeFigureOut">
              <a:rPr lang="bg-BG" smtClean="0"/>
              <a:t>10.12.2020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9B7-A40A-4530-9B40-0C547F62D2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76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E6F6-E0A1-4789-9DE4-99898D724AA3}" type="datetimeFigureOut">
              <a:rPr lang="bg-BG" smtClean="0"/>
              <a:t>10.12.2020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9B7-A40A-4530-9B40-0C547F62D2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245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E6F6-E0A1-4789-9DE4-99898D724AA3}" type="datetimeFigureOut">
              <a:rPr lang="bg-BG" smtClean="0"/>
              <a:t>10.12.2020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9B7-A40A-4530-9B40-0C547F62D2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268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AE6F6-E0A1-4789-9DE4-99898D724AA3}" type="datetimeFigureOut">
              <a:rPr lang="bg-BG" smtClean="0"/>
              <a:t>10.12.2020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139B7-A40A-4530-9B40-0C547F62D2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243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Program%20Files\Microsoft%20Office\Office12\Who%20Wants%20To%20Be%20A%20Millionaire%20-%20Next%20Question%20Start%202.wma" TargetMode="External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Program%20Files\Microsoft%20Office\Office12\Who%20Wants%20To%20Be%20A%20Millionaire%20-%20Next%20Question%20Start%202.wma" TargetMode="External"/><Relationship Id="rId1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Program%20Files\Microsoft%20Office\Office12\Who%20Wants%20To%20Be%20A%20Millionaire%20-%20Next%20Question%20Start%202.wma" TargetMode="External"/><Relationship Id="rId1" Type="http://schemas.openxmlformats.org/officeDocument/2006/relationships/tags" Target="../tags/tag14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Program%20Files\Microsoft%20Office\Office12\Who%20Wants%20To%20Be%20A%20Millionaire%20-%20Next%20Question%20Start%202.wma" TargetMode="External"/><Relationship Id="rId1" Type="http://schemas.openxmlformats.org/officeDocument/2006/relationships/tags" Target="../tags/tag15.xm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Program%20Files\Microsoft%20Office\Office12\Who%20Wants%20To%20Be%20A%20Millionaire%20-%20Next%20Question%20Start%202.wma" TargetMode="External"/><Relationship Id="rId1" Type="http://schemas.openxmlformats.org/officeDocument/2006/relationships/tags" Target="../tags/tag16.xml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18.xml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19.xml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20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Program%20Files\Microsoft%20Office\Office12\Who%20Wants%20To%20Be%20A%20Millionaire%20-%20Next%20Question%20Start%202.wma" TargetMode="Externa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6" name="Picture 2" descr="Z:\Yasen\EKOPACK\Quiz\New ARS Quiz\Quiz-ques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70564" y="2830746"/>
            <a:ext cx="75079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percentage of municipal waste in Germany and Switzerland is landfilled (Eurostat, 2012)?</a:t>
            </a:r>
            <a:endParaRPr lang="ru-RU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832055"/>
            <a:ext cx="2057400" cy="32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bg-BG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4408119"/>
            <a:ext cx="2057400" cy="32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bg-BG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200" y="3832055"/>
            <a:ext cx="2057400" cy="32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bg-BG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7%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4408119"/>
            <a:ext cx="2057400" cy="32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bg-BG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15%</a:t>
            </a:r>
          </a:p>
        </p:txBody>
      </p:sp>
      <p:pic>
        <p:nvPicPr>
          <p:cNvPr id="19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85800" y="2114550"/>
            <a:ext cx="304800" cy="304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71600" y="-1100658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Какъв процент от битовите отпадъци в Германия и Швейцария се депонират на сметищата (Евростат, 2012 г.)?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1814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Quiz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30560" y="-956642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Кой е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най-често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срещаният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замърсител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световния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океан?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200" y="2736959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the most common pollutant in the world's oceans?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0200" y="377184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Nylon bags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200" y="438144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Food packaging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0152" y="3525619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Plastic bottles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91200" y="438144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Cigarette filters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756592" y="2438509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1867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iz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271774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Which of the following is one of the consequences of ozone depletion?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68294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increased ultraviolet radiation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4083918"/>
            <a:ext cx="263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bird and swine flu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64484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smog and acid rain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4056558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market shortage of beach oils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Кое от изброените е сред последствията от изтъняването на озоновия слой?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935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50" name="Picture 2" descr="Z:\Yasen\EKOPACK\Quiz\New ARS Quiz\Quiz-ques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6634" y="2997636"/>
            <a:ext cx="7434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Which is the most polluted city in the world (according to the WHO)?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377184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Los Angeles</a:t>
            </a:r>
            <a:endParaRPr lang="bg-BG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0458" y="4352412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Shanghai</a:t>
            </a:r>
            <a:endParaRPr lang="bg-BG" sz="20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0508" y="379089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Mexico City</a:t>
            </a:r>
            <a:endParaRPr lang="ru-RU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410470"/>
            <a:ext cx="2438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New Delhi</a:t>
            </a:r>
            <a:endParaRPr lang="bg-BG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Кой е най-замърсеният град в света (по данни на СЗО)?</a:t>
            </a: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85800" y="211455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93677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iz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7377" y="2857500"/>
            <a:ext cx="7385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70% of the oxygen in the atmosphere is produced by: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771840"/>
            <a:ext cx="24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Rainforests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4405484"/>
            <a:ext cx="261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Algae in the oceans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771840"/>
            <a:ext cx="2597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Coniferous forests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None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-771387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70% от кислорода в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атмосферата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се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произвежда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от: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47312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iz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2702064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Which of the following energy sources is NOT renewable?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435846"/>
            <a:ext cx="2755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Petrol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381440"/>
            <a:ext cx="25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Solar energy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7718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Biomass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Water energy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Кой от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следните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енергийни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източници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НЕ е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възобновяем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5619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Quiz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270504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percentage of the territory of Bulgaria is covered with forests?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377184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55%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438144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35%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200" y="37718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438144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Колко процента от територията на България е покрита с гори?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1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iz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7624" y="2419350"/>
            <a:ext cx="6737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many kilograms of garbage does a Bulgarian collect on average per year?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7718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200" y="37718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Колко килограма боклуци годишно събира средностатистически един българин?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7506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X:\Valio\EcoPack\Campaign 2011\Bus\Quiz\QuizNestle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" y="-19408"/>
            <a:ext cx="9144000" cy="51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47664" y="38069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Blue container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4407956"/>
            <a:ext cx="2514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Special container</a:t>
            </a:r>
            <a:endParaRPr lang="en-US" sz="1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81388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Yellow container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1199" y="4227934"/>
            <a:ext cx="2465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/>
              <a:t>They are not collected separately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371600" y="-78105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Батерии се изхвърлят в: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71600" y="2643758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Batteries are disposed of in: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827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X:\Valio\EcoPack\Campaign 2011\Bus\Quiz\QuizNestle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143999" cy="514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47664" y="376884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minute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4422165"/>
            <a:ext cx="2514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minutes</a:t>
            </a:r>
            <a:endParaRPr lang="en-US" sz="1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77581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bg-BG" dirty="0"/>
              <a:t>2 </a:t>
            </a:r>
            <a:r>
              <a:rPr lang="en-US" dirty="0" smtClean="0"/>
              <a:t>minutes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57827" y="441692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25 </a:t>
            </a:r>
            <a:r>
              <a:rPr lang="en-US" dirty="0" smtClean="0"/>
              <a:t>minutes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1600" y="-1532705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Рециклирането на 1 пластмасова бутилка спестява толкова електроенергия, колкото е необходима за работата на един компютър в продължение на: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19200" y="2693044"/>
            <a:ext cx="670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Recycling 1 plastic bottle saves as much electricity as is needed to run a computer for: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3977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9218D6B-1EDD-436A-BF6D-A5C1F3BC4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122" name="Picture 2" descr="Z:\Yasen\EKOPACK\Quiz\New ARS Quiz\Quiz-ques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43608" y="2643758"/>
            <a:ext cx="7344816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endParaRPr lang="en-US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700"/>
              </a:lnSpc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Which species are most at risk from the growing acidity of the oceans as a result of increased carbon dioxide emissions?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37908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Plankton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4427169"/>
            <a:ext cx="2057400" cy="32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Whales</a:t>
            </a:r>
            <a:endParaRPr lang="bg-BG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104" y="3865963"/>
            <a:ext cx="2057400" cy="32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FIsh</a:t>
            </a:r>
            <a:endParaRPr lang="ru-RU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9054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Corals</a:t>
            </a:r>
            <a:endParaRPr lang="bg-BG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-1100658"/>
            <a:ext cx="6705600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Кои видове са най-застрашени от нарастващата киселинност на океаните,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резултат от увеличаването на емисиите на въглероден двуокис?</a:t>
            </a:r>
          </a:p>
        </p:txBody>
      </p:sp>
      <p:pic>
        <p:nvPicPr>
          <p:cNvPr id="19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229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50" name="Picture 2" descr="Z:\Yasen\EKOPACK\Quiz\New ARS Quiz\Quiz-ques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19200" y="2799968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Which country has the highest carbon dioxide emissions in the world?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377184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China	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0458" y="4352412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Russia</a:t>
            </a:r>
            <a:endParaRPr lang="bg-BG" sz="20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7658" y="377184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USA</a:t>
            </a:r>
            <a:endParaRPr lang="ru-RU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410470"/>
            <a:ext cx="2438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en-US" sz="20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India</a:t>
            </a:r>
            <a:endParaRPr lang="bg-BG" sz="20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Коя държава има най-високи емисии на въглероден двуокис в света?</a:t>
            </a: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85800" y="211455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2521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098" name="Picture 2" descr="Z:\Yasen\EKOPACK\Quiz\New ARS Quiz\Quiz-ques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19200" y="2799968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Which of the following is NOT among the negative effects of global warming?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8574" y="3786594"/>
            <a:ext cx="324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infectious diseases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0150" y="4229040"/>
            <a:ext cx="26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drought loss in coastal areas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1650" y="3649419"/>
            <a:ext cx="259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extinction of animal species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5450" y="4381440"/>
            <a:ext cx="330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growing fish populations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Кое от изброените НЕ е сред отрицателните ефекти на глобалното затопляне?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1081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iz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2500" y="285744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many trees does a ton of recycled paper save?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7718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123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788597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None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85800" y="2114550"/>
            <a:ext cx="304800" cy="304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Колко </a:t>
            </a:r>
            <a:r>
              <a:rPr lang="ru-RU" sz="2000" b="1" dirty="0" err="1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дървета</a:t>
            </a:r>
            <a:r>
              <a:rPr lang="ru-RU" sz="2000" b="1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спасява</a:t>
            </a:r>
            <a:r>
              <a:rPr lang="ru-RU" sz="2000" b="1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един тон </a:t>
            </a:r>
            <a:r>
              <a:rPr lang="ru-RU" sz="2000" b="1" dirty="0" err="1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рециклирана</a:t>
            </a:r>
            <a:r>
              <a:rPr lang="ru-RU" sz="2000" b="1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хартия?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7090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X:\Valio\EcoPack\Campaign 2011\Bus\Quiz\QuizNestle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71" y="1234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19200" y="2919739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Window panes and mirrors are disposed of in: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38069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Blue one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440795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Yellow one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81388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Green one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41731" y="4407954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They are not collected separately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371600" y="-78105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Стъкла от прозорци и огледала се изхвърлят в: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2033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122" name="Picture 2" descr="Z:\Yasen\EKOPACK\Quiz\New ARS Quiz\Quiz-ques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19200" y="2852926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color containers are discarded Tetra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pak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7718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Yellow one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Grey one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7718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Green one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Blue one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кой цвят контейнери се изхвърлят картонените опаковки за течности (Tetra pak) 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6165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Quiz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270504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long can the decomposition of plastic bags last in nature?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377184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438144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500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7718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38144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-78105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 колко години може да продължи разлагането на полиетиленовите торбички в природата?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85800" y="211455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5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250"/>
            <a:ext cx="914399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Z:\Yasen\EKOPACK\Quiz\New ARS Quiz\Quiz-ques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34990" y="377581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month	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43719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year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77581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Half year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5927" y="439787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2 </a:t>
            </a:r>
            <a:r>
              <a:rPr lang="en-US" dirty="0" smtClean="0"/>
              <a:t>years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1600" y="-1532705"/>
            <a:ext cx="6705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Рециклирането на 1 </a:t>
            </a:r>
            <a:r>
              <a:rPr lang="bg-BG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тон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пластмаса спестява приблизително толкова електроенергия, колкото едно средно българско семейство използва за:</a:t>
            </a: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19200" y="2826394"/>
            <a:ext cx="670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Recycling 1 ton of plastic saves approximately as much electricity as an average Bulgarian family uses to: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6984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iz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285744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does not belong to the hazardous household waste?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77184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empty gas cylinders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batteries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77184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waste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oils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110395"/>
            <a:ext cx="2538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fluorescent lamps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-47625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Кое не спада към опасните отпадъци от бита?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2283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68e86737-d9da-494f-b2cc-561b5de24c8e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1"/>
  <p:tag name="TK_CORRECTANSWER2" val="0"/>
  <p:tag name="TK_CORRECTANSWER3" val="0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TIMERRUN" val="0"/>
  <p:tag name="TK_CHARTPAR" val="10//TK_ONLYSHOWTEXT//0||10//TK_SHOWTYPE//101||10//TK_RELATETYPE//1||10//TK_RELATESLIDE//||10//TK_CHARTFORMAT//#%||10//TK_CHARTDATA//0,0,0,0"/>
  <p:tag name="TK_CHOICES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0"/>
  <p:tag name="TK_CORRECTANSWER4" val="1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1"/>
  <p:tag name="TK_CORRECTANSWER2" val="0"/>
  <p:tag name="TK_CORRECTANSWER3" val="0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0//TK_ONLYSHOWTEXT//0||10//TK_SHOWTYPE//101||10//TK_RELATETYPE//1||10//TK_RELATESLIDE//||10//TK_CHARTFORMAT//#%||10//TK_CHARTDATA//0,0,0,0"/>
  <p:tag name="TK_CHOICES" val="1"/>
  <p:tag name="TK_TIMERRUN" val="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1"/>
  <p:tag name="TK_CORRECTANSWER3" val="0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TK_CHARTPAR" val="11//TK_SHOWTYPE//101||11//TK_RELATETYPE//1||11//TK_RELATESLIDE//||11//TK_ONLYSHOWTEXT//0||11//TK_CHARTFORMAT//#%||11//TK_CHARTDATA//0,0,0,0"/>
  <p:tag name="TK_CHOICES" val="1"/>
  <p:tag name="TK_TIMERRUN" val="11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1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1"/>
  <p:tag name="TK_CORRECTANSWER2" val="0"/>
  <p:tag name="TK_CORRECTANSWER3" val="0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SHOWTYPE//101||11//TK_RELATETYPE//1||11//TK_RELATESLIDE//||11//TK_ONLYSHOWTEXT//0||11//TK_CHARTFORMAT//#%||11//TK_CHARTDATA//0,0,0,0"/>
  <p:tag name="TK_CHOICES" val="1"/>
  <p:tag name="TK_TIMERRU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1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0"/>
  <p:tag name="TK_CORRECTANSWER4" val="1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TIMERRUN" val="0"/>
  <p:tag name="TK_CHARTPAR" val="11//TK_SHOWTYPE//101||11//TK_RELATETYPE//1||11//TK_RELATESLIDE//||11//TK_ONLYSHOWTEXT//0||11//TK_CHARTFORMAT//#%||11//TK_CHARTDATA//0,0,0,0"/>
  <p:tag name="TK_CHOICES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1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0"/>
  <p:tag name="TK_CORRECTANSWER4" val="1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1"/>
  <p:tag name="TK_CORRECTANSWER2" val="0"/>
  <p:tag name="TK_CORRECTANSWER3" val="0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ISEXISTCHART" val="False"/>
  <p:tag name="ARS_RESPONSED" val="0"/>
  <p:tag name="ARS_SLIDE_ISRESPONSED" val="0"/>
  <p:tag name="ARS_PICTRUE_SHOWBYHAND" val="0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0"/>
  <p:tag name="TK_CORRECTANSWER4" val="1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SHOWTYPE//101||11//TK_RELATETYPE//1||11//TK_RELATESLIDE//||11//TK_ONLYSHOWTEXT//0||11//TK_CHARTFORMAT//#%||11//TK_CHARTDATA//0,0,0,0"/>
  <p:tag name="TK_CHOICES" val="1"/>
  <p:tag name="TK_TIMERRU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ISEXISTCHART" val="False"/>
  <p:tag name="ARS_RESPONSED" val="0"/>
  <p:tag name="ARS_SLIDE_ISRESPONSED" val="0"/>
  <p:tag name="ARS_PICTRUE_SHOWBYHAN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1"/>
  <p:tag name="TK_CORRECTANSWER3" val="0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TK_CHARTPAR" val="11//TK_SHOWTYPE//101||11//TK_RELATETYPE//1||11//TK_RELATESLIDE//||11//TK_ONLYSHOWTEXT//0||11//TK_CHARTFORMAT//#%||11//TK_CHARTDATA//0,0,0,0"/>
  <p:tag name="TK_CHOICES" val="1"/>
  <p:tag name="TK_TIMERRUN" val="11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0"/>
  <p:tag name="TK_CORRECTANSWER4" val="1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TK_CHARTPAR" val="11//TK_SHOWTYPE//101||11//TK_RELATETYPE//1||11//TK_RELATESLIDE//||11//TK_ONLYSHOWTEXT//0||11//TK_CHARTFORMAT//#%||11//TK_CHARTDATA//0,0,0,0"/>
  <p:tag name="TK_CHOICES" val="1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  <p:tag name="TK_TIMERRUN" val="0"/>
  <p:tag name="ARS_ISEXISTCHART" val="False"/>
  <p:tag name="ARS_RESPONSED" val="0"/>
  <p:tag name="ARS_SLIDE_ISRESPONSED" val="0"/>
  <p:tag name="ARS_PICTRUE_SHOWBYHAN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1"/>
  <p:tag name="TK_CORRECTANSWER2" val="0"/>
  <p:tag name="TK_CORRECTANSWER3" val="0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ISEXISTCHART" val="False"/>
  <p:tag name="ARS_RESPONSED" val="0"/>
  <p:tag name="ARS_SLIDE_ISRESPONSED" val="0"/>
  <p:tag name="ARS_PICTRUE_SHOWBYHAND" val="0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0"/>
  <p:tag name="TK_CORRECTANSWER4" val="1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ISEXISTCHART" val="False"/>
  <p:tag name="ARS_RESPONSED" val="0"/>
  <p:tag name="ARS_SLIDE_ISRESPONSED" val="0"/>
  <p:tag name="ARS_PICTRUE_SHOWBYHAN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0"/>
  <p:tag name="TK_CORRECTANSWER4" val="1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SHOWTYPE//101||11//TK_RELATETYPE//1||11//TK_RELATESLIDE//||11//TK_ONLYSHOWTEXT//0||11//TK_CHARTFORMAT//#%||11//TK_CHARTDATA//0,0,0,0"/>
  <p:tag name="TK_CHOICES" val="1"/>
  <p:tag name="TK_TIMERRU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ISEXISTCHART" val="False"/>
  <p:tag name="ARS_RESPONSED" val="0"/>
  <p:tag name="ARS_SLIDE_ISRESPONSED" val="0"/>
  <p:tag name="ARS_PICTRUE_SHOWBYHAN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1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ISEXISTCHART" val="False"/>
  <p:tag name="ARS_RESPONSED" val="0"/>
  <p:tag name="ARS_SLIDE_ISRESPONSED" val="0"/>
  <p:tag name="ARS_PICTRUE_SHOWBYHAND" val="0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0"/>
  <p:tag name="TK_CORRECTANSWER4" val="1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ISEXISTCHART" val="False"/>
  <p:tag name="ARS_RESPONSED" val="0"/>
  <p:tag name="ARS_SLIDE_ISRESPONSED" val="0"/>
  <p:tag name="ARS_PICTRUE_SHOWBYHAND" val="0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10475</TotalTime>
  <Words>625</Words>
  <Application>Microsoft Office PowerPoint</Application>
  <PresentationFormat>On-screen Show (16:9)</PresentationFormat>
  <Paragraphs>125</Paragraphs>
  <Slides>19</Slides>
  <Notes>1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Lida</dc:creator>
  <cp:lastModifiedBy>User-002</cp:lastModifiedBy>
  <cp:revision>57</cp:revision>
  <dcterms:created xsi:type="dcterms:W3CDTF">2013-11-07T19:57:49Z</dcterms:created>
  <dcterms:modified xsi:type="dcterms:W3CDTF">2020-12-10T08:48:28Z</dcterms:modified>
</cp:coreProperties>
</file>