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2" r:id="rId2"/>
    <p:sldId id="295" r:id="rId3"/>
    <p:sldId id="271" r:id="rId4"/>
    <p:sldId id="296" r:id="rId5"/>
    <p:sldId id="270" r:id="rId6"/>
    <p:sldId id="298" r:id="rId7"/>
    <p:sldId id="281" r:id="rId8"/>
    <p:sldId id="297" r:id="rId9"/>
    <p:sldId id="273" r:id="rId10"/>
    <p:sldId id="299" r:id="rId11"/>
    <p:sldId id="272" r:id="rId12"/>
    <p:sldId id="301" r:id="rId13"/>
    <p:sldId id="277" r:id="rId14"/>
    <p:sldId id="300" r:id="rId15"/>
    <p:sldId id="279" r:id="rId16"/>
    <p:sldId id="303" r:id="rId17"/>
    <p:sldId id="285" r:id="rId18"/>
    <p:sldId id="302" r:id="rId19"/>
    <p:sldId id="269" r:id="rId20"/>
    <p:sldId id="304" r:id="rId21"/>
    <p:sldId id="289" r:id="rId22"/>
    <p:sldId id="306" r:id="rId23"/>
    <p:sldId id="283" r:id="rId24"/>
    <p:sldId id="305" r:id="rId25"/>
    <p:sldId id="290" r:id="rId26"/>
    <p:sldId id="308" r:id="rId27"/>
    <p:sldId id="278" r:id="rId28"/>
    <p:sldId id="307" r:id="rId29"/>
    <p:sldId id="264" r:id="rId30"/>
    <p:sldId id="309" r:id="rId31"/>
    <p:sldId id="294" r:id="rId32"/>
    <p:sldId id="313" r:id="rId33"/>
    <p:sldId id="292" r:id="rId34"/>
    <p:sldId id="310" r:id="rId35"/>
    <p:sldId id="293" r:id="rId36"/>
    <p:sldId id="311" r:id="rId37"/>
    <p:sldId id="284" r:id="rId38"/>
    <p:sldId id="312" r:id="rId39"/>
  </p:sldIdLst>
  <p:sldSz cx="9144000" cy="5143500" type="screen16x9"/>
  <p:notesSz cx="6858000" cy="9144000"/>
  <p:custDataLst>
    <p:tags r:id="rId41"/>
  </p:custData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1" autoAdjust="0"/>
    <p:restoredTop sz="94660"/>
  </p:normalViewPr>
  <p:slideViewPr>
    <p:cSldViewPr>
      <p:cViewPr varScale="1">
        <p:scale>
          <a:sx n="93" d="100"/>
          <a:sy n="93" d="100"/>
        </p:scale>
        <p:origin x="10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1E6F8-4DD0-4986-9F6F-9A999CE61547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765E0-2B09-4350-9D38-1F2D42707D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645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65E0-2B09-4350-9D38-1F2D42707D2C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226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765E0-2B09-4350-9D38-1F2D42707D2C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566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976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082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119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8950"/>
            <a:ext cx="8229600" cy="8572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943350"/>
            <a:ext cx="8229600" cy="762000"/>
          </a:xfrm>
        </p:spPr>
        <p:txBody>
          <a:bodyPr numCol="2">
            <a:normAutofit/>
          </a:bodyPr>
          <a:lstStyle>
            <a:lvl1pPr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200" y="285752"/>
            <a:ext cx="8229600" cy="4495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D86A-23B7-4044-A172-BD9CCA1E1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0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399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66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62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643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8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76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24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268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E6F6-E0A1-4789-9DE4-99898D724AA3}" type="datetimeFigureOut">
              <a:rPr lang="bg-BG" smtClean="0"/>
              <a:t>9.12.2020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39B7-A40A-4530-9B40-0C547F62D2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243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22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26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28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30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Program%20Files\Microsoft%20Office\Office12\Who%20Wants%20To%20Be%20A%20Millionaire%20-%20Next%20Question%20Start%202.wma" TargetMode="External"/><Relationship Id="rId1" Type="http://schemas.openxmlformats.org/officeDocument/2006/relationships/tags" Target="../tags/tag3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32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3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34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3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36.xml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3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38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39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Nestle\Who%20Wants%20To%20Be%20A%20Millionaire%20-%20Next%20Question%20Start%202.wma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0564" y="2830746"/>
            <a:ext cx="75079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Какъв процент от битовите отпадъци в Германия и Швейцария се депонират на сметищата (Евростат, 2012 г.)?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3832055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408119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3832055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408119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15%</a:t>
            </a: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-1100658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Какъв процент от битовите отпадъци в Германия и Швейцария се депонират на сметищата (Евростат, 2012 г.)?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814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X:\Valio\EcoPack\Campaign 2011\Bus\Quiz\QuizNestle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919739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Стъкла от прозорци и огледала се изхвърлят в: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38069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Синия контейнер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40795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Жълтия контейнер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81388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bg-BG" dirty="0"/>
              <a:t>Зеления контейнер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1731" y="4407954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600" dirty="0"/>
              <a:t>Не се </a:t>
            </a:r>
            <a:r>
              <a:rPr lang="ru-RU" sz="1600" dirty="0" err="1"/>
              <a:t>събират</a:t>
            </a:r>
            <a:r>
              <a:rPr lang="ru-RU" sz="1600" dirty="0"/>
              <a:t> </a:t>
            </a:r>
            <a:r>
              <a:rPr lang="ru-RU" sz="1600" dirty="0" err="1"/>
              <a:t>разделно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Стъкла от прозорци и огледала се изхвърлят в: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12CF70C8-E3FF-4898-99F2-A9936FA28B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05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712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22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852926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кой цвят контейнери се изхвърлят картонените опаковки за течности (Tetra pak) 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Жълтия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Сивия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Зеления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кой цвят контейнери се изхвърлят картонените опаковки за течности (Tetra pak) 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165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22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852926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кой цвят контейнери се изхвърлят картонените опаковки за течности (Tetra pak) 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Жълтия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Сивия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Зеления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кой цвят контейнери се изхвърлят картонените опаковки за течности (Tetra pak) 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5F447850-C22F-47CA-81F3-2133036AE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05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434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Quiz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270504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колко години може да продължи разлагането на полиетиленовите торбички в природата?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43814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500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-78105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колко години може да продължи разлагането на полиетиленовите торбички в природата?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Quiz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270504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колко години може да продължи разлагането на полиетиленовите торбички в природата?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43814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500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-78105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 колко години може да продължи разлагането на полиетиленовите торбички в природата?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686A3569-ABCE-4026-AF3D-0147171D2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6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25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376884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месец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3719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година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581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bg-BG" dirty="0"/>
              <a:t>Половин година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5927" y="439787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2 години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1532705"/>
            <a:ext cx="6705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Рециклирането на 1 </a:t>
            </a:r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тон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пластмаса спестява приблизително толкова електроенергия, колкото едно средно българско семейство използва за:</a:t>
            </a: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2826394"/>
            <a:ext cx="6705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Рециклирането на 1 </a:t>
            </a:r>
            <a:r>
              <a:rPr lang="bg-BG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пластмаса спестява приблизително толкова електроенергия, колкото едно средно българско семейство използва за: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984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25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376884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месец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3719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година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581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bg-BG" dirty="0"/>
              <a:t>Половин година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5927" y="439787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2 години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1532705"/>
            <a:ext cx="6705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Рециклирането на 1 </a:t>
            </a:r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тон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пластмаса спестява приблизително толкова електроенергия, колкото едно средно българско семейство използва за:</a:t>
            </a: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2826394"/>
            <a:ext cx="6705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Рециклирането на 1 </a:t>
            </a:r>
            <a:r>
              <a:rPr lang="bg-BG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тон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пластмаса спестява приблизително толкова електроенергия, колкото едно средно българско семейство използва за:</a:t>
            </a:r>
          </a:p>
        </p:txBody>
      </p:sp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2C010DF5-15FA-4427-BAD8-8742344D5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05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543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85744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не спада към опасните отпадъци от бита?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празни газови бутилки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акумулатори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отработени масла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луминесцентни лампи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47625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не спада към опасните отпадъци от бита?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283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85744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не спада към опасните отпадъци от бита?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празни газови бутилки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акумулатори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отработени масла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луминесцентни лампи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47625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не спада към опасните отпадъци от бита?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18F1C377-80C5-465E-9EB0-D5B9C4BA1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" y="3362325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42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Qui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0560" y="-956642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най-често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срещаният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замърсител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световния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океан?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2736959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най-често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срещаният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замърсител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световния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океан?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200" y="37718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Найлонови торбички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3814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Хранителни опаковки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37718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Пластмасови бутилки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1200" y="43814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Филтри на цигари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756592" y="2438509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867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0564" y="2830746"/>
            <a:ext cx="75079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Какъв процент от битовите отпадъци в Германия и Швейцария се депонират на сметищата (Евростат, 2012 г.)?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3832055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408119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3832055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408119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15%</a:t>
            </a: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-1100658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Какъв процент от битовите отпадъци в Германия и Швейцария се депонират на сметищата (Евростат, 2012 г.)?</a:t>
            </a:r>
          </a:p>
        </p:txBody>
      </p:sp>
      <p:pic>
        <p:nvPicPr>
          <p:cNvPr id="27" name="Picture 26" descr="Shape, rectangle&#10;&#10;Description automatically generated">
            <a:extLst>
              <a:ext uri="{FF2B5EF4-FFF2-40B4-BE49-F238E27FC236}">
                <a16:creationId xmlns:a16="http://schemas.microsoft.com/office/drawing/2014/main" xmlns="" id="{9C96A2AE-3F7C-45B6-ACEC-E33A1EFE0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" y="3362325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21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Qui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0560" y="-956642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най-често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срещаният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замърсител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световния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океан?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2736959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най-често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срещаният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замърсител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световния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океан?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200" y="37718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Найлонови торбички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3814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Хранителни опаковки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37718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Пластмасови бутилки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1200" y="43814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Филтри на цигари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756592" y="2438509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DC17295A-C010-44E4-8E9D-E3F409146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05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392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1774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от изброените е сред последствията от изтъняването на озоновия слой?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68294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увеличена ултравиолетова радиация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птичи и свински грип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64484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смог и киселинни дъждове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25444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пазарен дефицит на плажни масла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от изброените е сред последствията от изтъняването на озоновия слой?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3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1774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от изброените е сред последствията от изтъняването на озоновия слой?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68294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увеличена ултравиолетова радиация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птичи и свински грип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64484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смог и киселинни дъждове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25444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пазарен дефицит на плажни масла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от изброените е сред последствията от изтъняването на озоновия слой?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62ADB126-EC03-4808-BA14-0D4EB8F92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" y="3362325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584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6634" y="2997636"/>
            <a:ext cx="7434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е най-замърсеният град в света (по данни на СЗО)?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Лос Анджелис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458" y="435241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Шанхай</a:t>
            </a:r>
            <a:endParaRPr lang="bg-BG" sz="2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0508" y="37908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Мексико Сити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41047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Ню Делхи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е най-замърсеният град в света (по данни на СЗО)?</a:t>
            </a: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367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6634" y="2997636"/>
            <a:ext cx="7434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е най-замърсеният град в света (по данни на СЗО)?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Лос Анджелис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458" y="435241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Шанхай</a:t>
            </a:r>
            <a:endParaRPr lang="bg-BG" sz="2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0508" y="37908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Мексико Сити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41047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Ню Делхи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е най-замърсеният град в света (по данни на СЗО)?</a:t>
            </a: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1598B3E6-5376-4FA3-96E2-BBE11539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33" y="3362325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41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7377" y="2857500"/>
            <a:ext cx="738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от кислорода в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атмосферата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произвежда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4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Дъждовните гори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405484"/>
            <a:ext cx="261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Водораслите в океаните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59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Иглолистните гори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Нито едно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-771387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от кислорода в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атмосферата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произвежда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731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7377" y="2857500"/>
            <a:ext cx="738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от кислорода в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атмосферата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произвежда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4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Дъждовните гори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405484"/>
            <a:ext cx="261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Водораслите в океаните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59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Иглолистните гори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Нито едно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-771387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 от кислорода в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атмосферата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произвежда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8F200DA1-DD74-4705-9270-BFA20C2CA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755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0206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от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следните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енергийни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източници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възобновяем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Петрол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5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Слънчева енергия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Биомаса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Водна енергия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от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следните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енергийни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източници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възобновяем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619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0206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от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следните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енергийни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източници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възобновяем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Петрол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5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Слънчева енергия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Биомаса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Водна енергия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Кой от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следните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енергийни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източници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 е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възобновяем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962F3812-5917-4A20-8B8B-0BF6E346D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" y="3362325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8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Quiz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0504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процента от територията на България е покрита с гори?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43814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процента от територията на България е покрита с гори?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799968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Коя държава има най-високи емисии на въглероден двуокис в света?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Китай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458" y="435241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Русия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7658" y="37718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САЩ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41047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bg-BG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Индия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Коя държава има най-високи емисии на въглероден двуокис в света?</a:t>
            </a: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5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Quiz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0504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процента от територията на България е покрита с гори?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43814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процента от територията на България е покрита с гори?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50EF2E6B-1609-450F-BB55-C8172EC2E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64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0206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килограма боклуци годишно събира средностатистически един българин?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килограма боклуци годишно събира средностатистически един българин?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506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270206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килограма боклуци годишно събира средностатистически един българин?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килограма боклуци годишно събира средностатистически един българин?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8E07B4DE-1758-47FA-A9A0-B146B3971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05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9652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Valio\EcoPack\Campaign 2011\Bus\Quiz\QuizNestle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38069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Синия контейнер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407956"/>
            <a:ext cx="2514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Специален контейнер</a:t>
            </a:r>
            <a:endParaRPr lang="en-US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81388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bg-BG" dirty="0"/>
              <a:t>Жълтия контейнер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1731" y="4407954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600" dirty="0"/>
              <a:t>Не се </a:t>
            </a:r>
            <a:r>
              <a:rPr lang="ru-RU" sz="1600" dirty="0" err="1"/>
              <a:t>събират</a:t>
            </a:r>
            <a:r>
              <a:rPr lang="ru-RU" sz="1600" dirty="0"/>
              <a:t> </a:t>
            </a:r>
            <a:r>
              <a:rPr lang="ru-RU" sz="1600" dirty="0" err="1"/>
              <a:t>разделно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Батерии се изхвърлят в: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19200" y="2919739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Батерии се изхвърлят в: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827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Valio\EcoPack\Campaign 2011\Bus\Quiz\QuizNestle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38069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Синия контейнер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407956"/>
            <a:ext cx="2514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Специален контейнер</a:t>
            </a:r>
            <a:endParaRPr lang="en-US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81388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bg-BG" dirty="0"/>
              <a:t>Жълтия контейнер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1731" y="4407954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600" dirty="0"/>
              <a:t>Не се </a:t>
            </a:r>
            <a:r>
              <a:rPr lang="ru-RU" sz="1600" dirty="0" err="1"/>
              <a:t>събират</a:t>
            </a:r>
            <a:r>
              <a:rPr lang="ru-RU" sz="1600" dirty="0"/>
              <a:t> </a:t>
            </a:r>
            <a:r>
              <a:rPr lang="ru-RU" sz="1600" dirty="0" err="1"/>
              <a:t>разделно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Батерии се изхвърлят в: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19200" y="2919739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Батерии се изхвърлят в: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071CA2E0-09A4-48E4-A3CF-7239564B5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0180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X:\Valio\EcoPack\Campaign 2011\Bus\Quiz\QuizNestle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3999" cy="514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376884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минута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422165"/>
            <a:ext cx="2514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минути</a:t>
            </a:r>
            <a:endParaRPr lang="en-US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581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bg-BG" dirty="0"/>
              <a:t>2 минути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57827" y="441692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25 </a:t>
            </a:r>
            <a:r>
              <a:rPr lang="ru-RU" dirty="0" err="1"/>
              <a:t>минути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1532705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Рециклирането на 1 пластмасова бутилка спестява толкова електроенергия, колкото е необходима за работата на един компютър в продължение на: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2693044"/>
            <a:ext cx="6705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Рециклирането на 1 пластмасова бутилка спестява толкова електроенергия, колкото е необходима за работата на един компютър в продължение на: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397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X:\Valio\EcoPack\Campaign 2011\Bus\Quiz\QuizNestle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3999" cy="514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47664" y="376884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минута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422165"/>
            <a:ext cx="2514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минути</a:t>
            </a:r>
            <a:endParaRPr lang="en-US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7581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bg-BG" dirty="0"/>
              <a:t>2 минути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57827" y="441692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25 </a:t>
            </a:r>
            <a:r>
              <a:rPr lang="ru-RU" dirty="0" err="1"/>
              <a:t>минути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1532705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Рециклирането на 1 пластмасова бутилка спестява толкова електроенергия, колкото е необходима за работата на един компютър в продължение на: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2693044"/>
            <a:ext cx="6705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bg-BG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Рециклирането на 1 пластмасова бутилка спестява толкова електроенергия, колкото е необходима за работата на един компютър в продължение на: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217B25ED-4557-4E21-BD38-907480D4F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05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574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218D6B-1EDD-436A-BF6D-A5C1F3BC4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22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2852926"/>
            <a:ext cx="716922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Кои видове са най-застрашени от нарастващата киселинност на океаните,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резултат от увеличаването на емисиите на въглероден двуокис?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37908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Планктон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427169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Китове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3865963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Риби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9054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Корали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-1100658"/>
            <a:ext cx="670560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Кои видове са най-застрашени от нарастващата киселинност на океаните,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резултат от увеличаването на емисиите на въглероден двуокис?</a:t>
            </a: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229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218D6B-1EDD-436A-BF6D-A5C1F3BC4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22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2852926"/>
            <a:ext cx="716922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Кои видове са най-застрашени от нарастващата киселинност на океаните,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резултат от увеличаването на емисиите на въглероден двуокис?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37908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Планктон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427169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Китове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3865963"/>
            <a:ext cx="2057400" cy="32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Риби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9054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Корали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-1100658"/>
            <a:ext cx="670560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Кои видове са най-застрашени от нарастващата киселинност на океаните,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резултат от увеличаването на емисиите на въглероден двуокис?</a:t>
            </a: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F38A2A38-9F13-4045-816D-1E463EE69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05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53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799968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Коя държава има най-високи емисии на въглероден двуокис в света?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377184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Китай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458" y="435241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Русия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7658" y="37718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САЩ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0" y="441047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bg-BG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Индия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Коя държава има най-високи емисии на въглероден двуокис в света?</a:t>
            </a: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00F0109C-5A04-4D88-94A2-55290D64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33" y="3362325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1993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098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799968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от изброените НЕ е сред отрицателните ефекти на глобалното затопляне?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574" y="3786594"/>
            <a:ext cx="324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нови инфекциозни болести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150" y="4229040"/>
            <a:ext cx="26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загуба на суша в крайбрежни зони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1650" y="3649419"/>
            <a:ext cx="259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изчезване на животински видове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5450" y="4381440"/>
            <a:ext cx="330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растящи рибни популации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от изброените НЕ е сред отрицателните ефекти на глобалното затопляне?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081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098" name="Picture 2" descr="Z:\Yasen\EKOPACK\Quiz\New ARS Quiz\Quiz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799968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от изброените НЕ е сред отрицателните ефекти на глобалното затопляне?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574" y="3786594"/>
            <a:ext cx="324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нови инфекциозни болести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150" y="4229040"/>
            <a:ext cx="26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загуба на суша в крайбрежни зони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1650" y="3649419"/>
            <a:ext cx="259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изчезване на животински видове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5450" y="4381440"/>
            <a:ext cx="330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растящи рибни популации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Кое от изброените НЕ е сред отрицателните ефекти на глобалното затопляне?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B0B730A5-0FF6-4D3B-B01A-C7334A590E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05" y="3936109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290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500" y="285744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дървета спасява един тон рециклирана хартия?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8859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Николко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Колко </a:t>
            </a:r>
            <a:r>
              <a:rPr lang="ru-RU" sz="2000" b="1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дървета</a:t>
            </a:r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спасява</a:t>
            </a:r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един тон </a:t>
            </a:r>
            <a:r>
              <a:rPr lang="ru-RU" sz="2000" b="1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рециклирана</a:t>
            </a:r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хартия?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709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i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2500" y="285744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Колко дървета спасява един тон рециклирана хартия?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7718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78859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43814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Николко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685800" y="211455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-78105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Колко </a:t>
            </a:r>
            <a:r>
              <a:rPr lang="ru-RU" sz="2000" b="1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дървета</a:t>
            </a:r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спасява</a:t>
            </a:r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един тон </a:t>
            </a:r>
            <a:r>
              <a:rPr lang="ru-RU" sz="2000" b="1" dirty="0" err="1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рециклирана</a:t>
            </a:r>
            <a:r>
              <a:rPr lang="ru-RU" sz="2000" b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хартия?</a:t>
            </a:r>
          </a:p>
        </p:txBody>
      </p:sp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xmlns="" id="{484B4EB6-CC2A-415C-BB41-8B4C6D0FC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" y="3362325"/>
            <a:ext cx="4806703" cy="1247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667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X:\Valio\EcoPack\Campaign 2011\Bus\Quiz\QuizNestle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200" y="2919739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Стъкла от прозорци и огледала се изхвърлят в: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380691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Синия контейнер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40795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Жълтия контейнер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81388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bg-BG" dirty="0"/>
              <a:t>Зеления контейнер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1731" y="4407954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600" dirty="0"/>
              <a:t>Не се </a:t>
            </a:r>
            <a:r>
              <a:rPr lang="ru-RU" sz="1600" dirty="0" err="1"/>
              <a:t>събират</a:t>
            </a:r>
            <a:r>
              <a:rPr lang="ru-RU" sz="1600" dirty="0"/>
              <a:t> </a:t>
            </a:r>
            <a:r>
              <a:rPr lang="ru-RU" sz="1600" dirty="0" err="1"/>
              <a:t>разделно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-78105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Стъкла от прозорци и огледала се изхвърлят в: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Who Wants To Be A Millionaire - Next Question Start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609600" y="211455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2033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8e86737-d9da-494f-b2cc-561b5de24c8e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ISEXISTCHART" val="False"/>
  <p:tag name="ARS_RESPONSED" val="0"/>
  <p:tag name="ARS_SLIDE_ISRESPONSED" val="0"/>
  <p:tag name="ARS_PICTRUE_SHOWBYHAN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ISEXISTCHART" val="False"/>
  <p:tag name="ARS_RESPONSED" val="0"/>
  <p:tag name="ARS_SLIDE_ISRESPONSED" val="0"/>
  <p:tag name="ARS_PICTRUE_SHOWBYHAN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SHOWTYPE//101||11//TK_RELATETYPE//1||11//TK_RELATESLIDE//||11//TK_ONLYSHOWTEXT//0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ISEXISTCHART" val="False"/>
  <p:tag name="ARS_RESPONSED" val="0"/>
  <p:tag name="ARS_SLIDE_ISRESPONSED" val="0"/>
  <p:tag name="ARS_PICTRUE_SHOWBYHAN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SHOWTYPE//101||11//TK_RELATETYPE//1||11//TK_RELATESLIDE//||11//TK_ONLYSHOWTEXT//0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ISEXISTCHART" val="False"/>
  <p:tag name="ARS_RESPONSED" val="0"/>
  <p:tag name="ARS_SLIDE_ISRESPONSED" val="0"/>
  <p:tag name="ARS_PICTRUE_SHOWBYHAN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TIMERRUN" val="0"/>
  <p:tag name="TK_CHARTPAR" val="10//TK_ONLYSHOWTEXT//0||10//TK_SHOWTYPE//101||10//TK_RELATETYPE//1||10//TK_RELATESLIDE//||10//TK_CHARTFORMAT//#%||10//TK_CHARTDATA//0,0,0,0"/>
  <p:tag name="TK_CHOICES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TIMERRUN" val="0"/>
  <p:tag name="TK_CHARTPAR" val="10//TK_ONLYSHOWTEXT//0||10//TK_SHOWTYPE//101||10//TK_RELATETYPE//1||10//TK_RELATESLIDE//||10//TK_CHARTFORMAT//#%||10//TK_CHARTDATA//0,0,0,0"/>
  <p:tag name="TK_CHOICE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0//TK_ONLYSHOWTEXT//0||10//TK_SHOWTYPE//101||10//TK_RELATETYPE//1||10//TK_RELATESLIDE//||10//TK_CHARTFORMAT//#%||10//TK_CHARTDATA//0,0,0,0"/>
  <p:tag name="TK_CHOICES" val="1"/>
  <p:tag name="TK_TIMERRUN" val="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0//TK_ONLYSHOWTEXT//0||10//TK_SHOWTYPE//101||10//TK_RELATETYPE//1||10//TK_RELATESLIDE//||10//TK_CHARTFORMAT//#%||10//TK_CHARTDATA//0,0,0,0"/>
  <p:tag name="TK_CHOICES" val="1"/>
  <p:tag name="TK_TIMERRUN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1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TK_CHARTPAR" val="11//TK_SHOWTYPE//101||11//TK_RELATETYPE//1||11//TK_RELATESLIDE//||11//TK_ONLYSHOWTEXT//0||11//TK_CHARTFORMAT//#%||11//TK_CHARTDATA//0,0,0,0"/>
  <p:tag name="TK_CHOICES" val="1"/>
  <p:tag name="TK_TIMERRUN" val="1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1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TK_CHARTPAR" val="11//TK_SHOWTYPE//101||11//TK_RELATETYPE//1||11//TK_RELATESLIDE//||11//TK_ONLYSHOWTEXT//0||11//TK_CHARTFORMAT//#%||11//TK_CHARTDATA//0,0,0,0"/>
  <p:tag name="TK_CHOICES" val="1"/>
  <p:tag name="TK_TIMERRUN" val="1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SHOWTYPE//101||11//TK_RELATETYPE//1||11//TK_RELATESLIDE//||11//TK_ONLYSHOWTEXT//0||11//TK_CHARTFORMAT//#%||11//TK_CHARTDATA//0,0,0,0"/>
  <p:tag name="TK_CHOICES" val="1"/>
  <p:tag name="TK_TIMERRU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SHOWTYPE//101||11//TK_RELATETYPE//1||11//TK_RELATESLIDE//||11//TK_ONLYSHOWTEXT//0||11//TK_CHARTFORMAT//#%||11//TK_CHARTDATA//0,0,0,0"/>
  <p:tag name="TK_CHOICES" val="1"/>
  <p:tag name="TK_TIMERRU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TIMERRUN" val="0"/>
  <p:tag name="TK_CHARTPAR" val="11//TK_SHOWTYPE//101||11//TK_RELATETYPE//1||11//TK_RELATESLIDE//||11//TK_ONLYSHOWTEXT//0||11//TK_CHARTFORMAT//#%||11//TK_CHARTDATA//0,0,0,0"/>
  <p:tag name="TK_CHOICES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TIMERRUN" val="0"/>
  <p:tag name="TK_CHARTPAR" val="11//TK_SHOWTYPE//101||11//TK_RELATETYPE//1||11//TK_RELATESLIDE//||11//TK_ONLYSHOWTEXT//0||11//TK_CHARTFORMAT//#%||11//TK_CHARTDATA//0,0,0,0"/>
  <p:tag name="TK_CHOICES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1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SHOWTYPE//101||11//TK_RELATETYPE//1||11//TK_RELATESLIDE//||11//TK_ONLYSHOWTEXT//0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ISEXISTCHART" val="False"/>
  <p:tag name="ARS_RESPONSED" val="0"/>
  <p:tag name="ARS_SLIDE_ISRESPONSED" val="0"/>
  <p:tag name="ARS_PICTRUE_SHOWBYHAN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SHOWTYPE//101||11//TK_RELATETYPE//1||11//TK_RELATESLIDE//||11//TK_ONLYSHOWTEXT//0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ISEXISTCHART" val="False"/>
  <p:tag name="ARS_RESPONSED" val="0"/>
  <p:tag name="ARS_SLIDE_ISRESPONSED" val="0"/>
  <p:tag name="ARS_PICTRUE_SHOWBYHAN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1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TK_CHARTPAR" val="11//TK_SHOWTYPE//101||11//TK_RELATETYPE//1||11//TK_RELATESLIDE//||11//TK_ONLYSHOWTEXT//0||11//TK_CHARTFORMAT//#%||11//TK_CHARTDATA//0,0,0,0"/>
  <p:tag name="TK_CHOICES" val="1"/>
  <p:tag name="TK_TIMERRUN" val="1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1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TK_CHARTPAR" val="11//TK_SHOWTYPE//101||11//TK_RELATETYPE//1||11//TK_RELATESLIDE//||11//TK_ONLYSHOWTEXT//0||11//TK_CHARTFORMAT//#%||11//TK_CHARTDATA//0,0,0,0"/>
  <p:tag name="TK_CHOICES" val="1"/>
  <p:tag name="TK_TIMERRUN" val="1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ARS_ISEXISTCHART" val="False"/>
  <p:tag name="ARS_RESPONSED" val="0"/>
  <p:tag name="ARS_SLIDE_ISRESPONSED" val="0"/>
  <p:tag name="ARS_PICTRUE_SHOWBYHAN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TK_CHARTPAR" val="11//TK_SHOWTYPE//101||11//TK_RELATETYPE//1||11//TK_RELATESLIDE//||11//TK_ONLYSHOWTEXT//0||11//TK_CHARTFORMAT//#%||11//TK_CHARTDATA//0,0,0,0"/>
  <p:tag name="TK_CHOICES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TK_TIMERRUN" val="0"/>
  <p:tag name="ARS_ISEXISTCHART" val="False"/>
  <p:tag name="ARS_RESPONSED" val="0"/>
  <p:tag name="ARS_SLIDE_ISRESPONSED" val="0"/>
  <p:tag name="ARS_PICTRUE_SHOWBYHAN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0"/>
  <p:tag name="TK_CORRECTANSWER2" val="0"/>
  <p:tag name="TK_CORRECTANSWER3" val="0"/>
  <p:tag name="TK_CORRECTANSWER4" val="1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TK_CHARTPAR" val="11//TK_SHOWTYPE//101||11//TK_RELATETYPE//1||11//TK_RELATESLIDE//||11//TK_ONLYSHOWTEXT//0||11//TK_CHARTFORMAT//#%||11//TK_CHARTDATA//0,0,0,0"/>
  <p:tag name="TK_CHOICES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TK_TIMERRUN" val="0"/>
  <p:tag name="ARS_ISEXISTCHART" val="False"/>
  <p:tag name="ARS_RESPONSED" val="0"/>
  <p:tag name="ARS_SLIDE_ISRESPONSED" val="0"/>
  <p:tag name="ARS_PICTRUE_SHOWBYHAN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K_OPTIONFORMAT" val="0"/>
  <p:tag name="TK_TIMERVALUE" val="0:20"/>
  <p:tag name="TK_VOTETYPE" val="52"/>
  <p:tag name="TK_OPTIONS" val="4"/>
  <p:tag name="TK_CORRECTANSWER1" val="1"/>
  <p:tag name="TK_CORRECTANSWER2" val="0"/>
  <p:tag name="TK_CORRECTANSWER3" val="0"/>
  <p:tag name="TK_CORRECTANSWER4" val="0"/>
  <p:tag name="TK_CORRECTANSWER5" val="0"/>
  <p:tag name="TK_CORRECTANSWER6" val="0"/>
  <p:tag name="TK_CORRECTANSWER7" val="0"/>
  <p:tag name="TK_CORRECTANSWER8" val="0"/>
  <p:tag name="TK_CORRECTANSWER9" val="0"/>
  <p:tag name="TK_CORRECTANSWER10" val="0"/>
  <p:tag name="TK_CHARTPAR" val="11//TK_ONLYSHOWTEXT//0||11//TK_SHOWTYPE//101||11//TK_RELATETYPE//1||11//TK_RELATESLIDE//||11//TK_CHARTFORMAT//#%||11//TK_CHARTDATA//0,0,0,0"/>
  <p:tag name="TK_CHOICES" val="1"/>
  <p:tag name="TK_TIMERRU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ISEXISTCHART" val="False"/>
  <p:tag name="ARS_RESPONSED" val="0"/>
  <p:tag name="ARS_SLIDE_ISRESPONSED" val="0"/>
  <p:tag name="ARS_PICTRUE_SHOWBYHAND" val="0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10436</TotalTime>
  <Words>1224</Words>
  <Application>Microsoft Office PowerPoint</Application>
  <PresentationFormat>On-screen Show (16:9)</PresentationFormat>
  <Paragraphs>230</Paragraphs>
  <Slides>38</Slides>
  <Notes>2</Notes>
  <HiddenSlides>0</HiddenSlides>
  <MMClips>38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Lida</dc:creator>
  <cp:lastModifiedBy>User-002</cp:lastModifiedBy>
  <cp:revision>40</cp:revision>
  <dcterms:created xsi:type="dcterms:W3CDTF">2013-11-07T19:57:49Z</dcterms:created>
  <dcterms:modified xsi:type="dcterms:W3CDTF">2020-12-09T13:44:15Z</dcterms:modified>
</cp:coreProperties>
</file>